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0" r:id="rId6"/>
    <p:sldId id="257" r:id="rId7"/>
    <p:sldId id="261" r:id="rId8"/>
    <p:sldId id="262" r:id="rId9"/>
    <p:sldId id="264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123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688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40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7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964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01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11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175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6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852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672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6AF85-C327-4DCC-827B-559CC3163ED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767E3-5973-433E-963F-7E93FD302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07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yVrvUyyST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PvjGl6HhxgU" TargetMode="External"/><Relationship Id="rId5" Type="http://schemas.openxmlformats.org/officeDocument/2006/relationships/hyperlink" Target="http://www.youtube.com/watch?feature=player_detailpage&amp;v=nkCPVc5YS98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youtube.com/watch?v=LErNGrBC-B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P6gKCIvJwwQ" TargetMode="External"/><Relationship Id="rId2" Type="http://schemas.openxmlformats.org/officeDocument/2006/relationships/hyperlink" Target="http://www.youtube.com/watch?v=Bu-ZENHW9Oc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vehicle.com/feature/27" TargetMode="External"/><Relationship Id="rId2" Type="http://schemas.openxmlformats.org/officeDocument/2006/relationships/hyperlink" Target="http://blog.frieze.com/art-humou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tube.com/watch?v=cyVrvUyySTU" TargetMode="External"/><Relationship Id="rId4" Type="http://schemas.openxmlformats.org/officeDocument/2006/relationships/hyperlink" Target="http://www.youtube.com/watch?feature=player_detailpage&amp;v=BfBgWtAIbR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Humour in Contemporary art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12976"/>
            <a:ext cx="6400800" cy="2425824"/>
          </a:xfrm>
        </p:spPr>
        <p:txBody>
          <a:bodyPr>
            <a:normAutofit fontScale="475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Key to understanding </a:t>
            </a:r>
            <a:r>
              <a:rPr lang="en-GB" dirty="0" smtClean="0">
                <a:solidFill>
                  <a:schemeClr val="tx1"/>
                </a:solidFill>
              </a:rPr>
              <a:t>the humorous </a:t>
            </a:r>
            <a:r>
              <a:rPr lang="en-GB" dirty="0">
                <a:solidFill>
                  <a:schemeClr val="tx1"/>
                </a:solidFill>
              </a:rPr>
              <a:t>tactics of contemporary artists are the strategies of Surrealism, Dada, and </a:t>
            </a:r>
            <a:r>
              <a:rPr lang="en-GB" dirty="0" err="1">
                <a:solidFill>
                  <a:schemeClr val="tx1"/>
                </a:solidFill>
              </a:rPr>
              <a:t>Fluxus</a:t>
            </a:r>
            <a:r>
              <a:rPr lang="en-GB" dirty="0">
                <a:solidFill>
                  <a:schemeClr val="tx1"/>
                </a:solidFill>
              </a:rPr>
              <a:t>, as well as the satirical precedents set by artists like Francisco Goya, George Grosz, and John </a:t>
            </a:r>
            <a:r>
              <a:rPr lang="en-GB" dirty="0" err="1">
                <a:solidFill>
                  <a:schemeClr val="tx1"/>
                </a:solidFill>
              </a:rPr>
              <a:t>Heartfield</a:t>
            </a:r>
            <a:r>
              <a:rPr lang="en-GB" dirty="0">
                <a:solidFill>
                  <a:schemeClr val="tx1"/>
                </a:solidFill>
              </a:rPr>
              <a:t>, who were equally important as social critics as well as artists. Surrealists interwove puns, bawdy jokes, and punch line–</a:t>
            </a:r>
            <a:r>
              <a:rPr lang="en-GB" dirty="0" err="1">
                <a:solidFill>
                  <a:schemeClr val="tx1"/>
                </a:solidFill>
              </a:rPr>
              <a:t>esque</a:t>
            </a:r>
            <a:r>
              <a:rPr lang="en-GB" dirty="0">
                <a:solidFill>
                  <a:schemeClr val="tx1"/>
                </a:solidFill>
              </a:rPr>
              <a:t> titles into their work, and the relationship between text and image was central to their use of </a:t>
            </a:r>
            <a:r>
              <a:rPr lang="en-GB" dirty="0" err="1">
                <a:solidFill>
                  <a:schemeClr val="tx1"/>
                </a:solidFill>
              </a:rPr>
              <a:t>humor</a:t>
            </a:r>
            <a:r>
              <a:rPr lang="en-GB" dirty="0">
                <a:solidFill>
                  <a:schemeClr val="tx1"/>
                </a:solidFill>
              </a:rPr>
              <a:t>. Dada continued to fine tune these methods with its own particular </a:t>
            </a:r>
            <a:r>
              <a:rPr lang="en-GB" dirty="0" err="1">
                <a:solidFill>
                  <a:schemeClr val="tx1"/>
                </a:solidFill>
              </a:rPr>
              <a:t>flavor</a:t>
            </a:r>
            <a:r>
              <a:rPr lang="en-GB" dirty="0">
                <a:solidFill>
                  <a:schemeClr val="tx1"/>
                </a:solidFill>
              </a:rPr>
              <a:t> and tone. Marcel Duchamp famously championed the idea that art could be play as much as work and could strive to make people laugh. Satire was a key strategy in art between the two world wars and created a bridge between the cartoon or caricature and fine art traditions. </a:t>
            </a:r>
            <a:r>
              <a:rPr lang="en-GB">
                <a:solidFill>
                  <a:schemeClr val="tx1"/>
                </a:solidFill>
                <a:hlinkClick r:id="rId2"/>
              </a:rPr>
              <a:t>https://</a:t>
            </a:r>
            <a:r>
              <a:rPr lang="en-GB" smtClean="0">
                <a:solidFill>
                  <a:schemeClr val="tx1"/>
                </a:solidFill>
                <a:hlinkClick r:id="rId2"/>
              </a:rPr>
              <a:t>www.youtube.com/watch?v=cyVrvUyySTU</a:t>
            </a:r>
            <a:endParaRPr lang="en-GB" smtClean="0">
              <a:solidFill>
                <a:schemeClr val="tx1"/>
              </a:solidFill>
            </a:endParaRPr>
          </a:p>
          <a:p>
            <a:endParaRPr lang="en-GB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73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Paul </a:t>
            </a:r>
            <a:r>
              <a:rPr lang="en-GB" dirty="0"/>
              <a:t>M</a:t>
            </a:r>
            <a:r>
              <a:rPr lang="en-GB" dirty="0" smtClean="0"/>
              <a:t>cCarthy</a:t>
            </a:r>
            <a:r>
              <a:rPr lang="en-GB" dirty="0"/>
              <a:t/>
            </a:r>
            <a:br>
              <a:rPr lang="en-GB" dirty="0"/>
            </a:br>
            <a:r>
              <a:rPr lang="en-GB" sz="1200" dirty="0"/>
              <a:t>http://www.youtube.com/watch?v=ozubKHdprMI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7638"/>
            <a:ext cx="3399501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17032"/>
            <a:ext cx="3132460" cy="25059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5822" y="1290063"/>
            <a:ext cx="40427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Paul McCarthy was born in 1945 in Salt Lake City</a:t>
            </a:r>
            <a:r>
              <a:rPr lang="en-GB" sz="2000" dirty="0" smtClean="0"/>
              <a:t>.). </a:t>
            </a:r>
            <a:r>
              <a:rPr lang="en-GB" sz="2000" dirty="0"/>
              <a:t>Paul McCarthy’s video-taped performances and provocative multimedia installations lampoon polite society, ridicule authority, and bombard the viewer with a sensory overload, of often sexually-tinged, violent imagery</a:t>
            </a:r>
            <a:r>
              <a:rPr lang="en-GB" sz="2000" dirty="0" smtClean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02116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David Shrigley</a:t>
            </a:r>
            <a:endParaRPr lang="en-US" dirty="0"/>
          </a:p>
        </p:txBody>
      </p:sp>
      <p:pic>
        <p:nvPicPr>
          <p:cNvPr id="4" name="Content Placeholder 3" descr="http://www.iniva.org/dare/themes/play/images/shrigley2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2476500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www.whitechapelgallery.org/shop/images/0/18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555203"/>
            <a:ext cx="3486324" cy="258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://vertigohome.files.wordpress.com/2010/07/david-shrigley-card-at-vertigo-home.jpg?w=40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578421"/>
            <a:ext cx="2297832" cy="313335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331640" y="5373216"/>
            <a:ext cx="6192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5"/>
              </a:rPr>
              <a:t>http://</a:t>
            </a:r>
            <a:r>
              <a:rPr lang="en-GB" dirty="0" smtClean="0">
                <a:hlinkClick r:id="rId5"/>
              </a:rPr>
              <a:t>www.youtube.com/watch?feature=player_detailpage&amp;v=nkCPVc5YS98</a:t>
            </a:r>
            <a:endParaRPr lang="en-GB" dirty="0" smtClean="0"/>
          </a:p>
          <a:p>
            <a:r>
              <a:rPr lang="en-GB" dirty="0">
                <a:hlinkClick r:id="rId6"/>
              </a:rPr>
              <a:t>http://</a:t>
            </a:r>
            <a:r>
              <a:rPr lang="en-GB" dirty="0" smtClean="0">
                <a:hlinkClick r:id="rId6"/>
              </a:rPr>
              <a:t>www.youtube.com/watch?v=PvjGl6HhxgU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22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Harrison &amp; </a:t>
            </a:r>
            <a:r>
              <a:rPr lang="en-GB" dirty="0"/>
              <a:t>Wood</a:t>
            </a:r>
            <a:br>
              <a:rPr lang="en-GB" dirty="0"/>
            </a:br>
            <a:r>
              <a:rPr lang="en-GB" sz="1200" dirty="0"/>
              <a:t>http://www.youtube.com/watch?v=eS50mYKCL_M</a:t>
            </a:r>
            <a:endParaRPr lang="en-US" sz="1200" dirty="0"/>
          </a:p>
        </p:txBody>
      </p:sp>
      <p:pic>
        <p:nvPicPr>
          <p:cNvPr id="4" name="Content Placeholder 3" descr="http://www.artmonthly.co.uk/newsletters/may12/john-wood-paul-harrison-one-more-kilometre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72816"/>
            <a:ext cx="5688632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359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Marcus </a:t>
            </a:r>
            <a:r>
              <a:rPr lang="en-GB" dirty="0"/>
              <a:t>Coates</a:t>
            </a:r>
            <a:br>
              <a:rPr lang="en-GB" dirty="0"/>
            </a:br>
            <a:r>
              <a:rPr lang="en-GB" sz="1300" dirty="0">
                <a:hlinkClick r:id="rId2"/>
              </a:rPr>
              <a:t>http://</a:t>
            </a:r>
            <a:r>
              <a:rPr lang="en-GB" sz="1300" dirty="0" smtClean="0">
                <a:hlinkClick r:id="rId2"/>
              </a:rPr>
              <a:t>www.youtube.com/watch?v=LErNGrBC-Bw</a:t>
            </a:r>
            <a:r>
              <a:rPr lang="en-GB" sz="1300" dirty="0" smtClean="0"/>
              <a:t/>
            </a:r>
            <a:br>
              <a:rPr lang="en-GB" sz="1300" dirty="0" smtClean="0"/>
            </a:br>
            <a:r>
              <a:rPr lang="en-GB" sz="1200" dirty="0" smtClean="0"/>
              <a:t>http</a:t>
            </a:r>
            <a:r>
              <a:rPr lang="en-GB" sz="1200" dirty="0"/>
              <a:t>://www.youtube.com/watch?v=BfBgWtAIbRc</a:t>
            </a:r>
            <a:endParaRPr lang="en-US" sz="1200" dirty="0"/>
          </a:p>
        </p:txBody>
      </p:sp>
      <p:pic>
        <p:nvPicPr>
          <p:cNvPr id="4" name="Content Placeholder 3" descr="http://benstreet.co.uk/wp-content/uploads/2011/03/Marcus-Coates-photo-by-Jo-R.jpe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2400300" cy="383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2.bp.blogspot.com/-rKnZWDjRbG8/TXVgDWpddfI/AAAAAAAAAno/cviJ2069Z_M/s1600/the%2Bplovers%2Bwing%2Bbigger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36662"/>
            <a:ext cx="5731510" cy="32264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096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Bedwyr </a:t>
            </a:r>
            <a:r>
              <a:rPr lang="en-GB" dirty="0"/>
              <a:t>Williams</a:t>
            </a:r>
            <a:br>
              <a:rPr lang="en-GB" dirty="0"/>
            </a:br>
            <a:r>
              <a:rPr lang="en-GB" sz="1100" dirty="0">
                <a:hlinkClick r:id="rId2"/>
              </a:rPr>
              <a:t>http://</a:t>
            </a:r>
            <a:r>
              <a:rPr lang="en-GB" sz="1100" dirty="0" smtClean="0">
                <a:hlinkClick r:id="rId2"/>
              </a:rPr>
              <a:t>www.youtube.com/watch?v=Bu-ZENHW9Oc</a:t>
            </a:r>
            <a:r>
              <a:rPr lang="en-GB" sz="1100" dirty="0"/>
              <a:t/>
            </a:r>
            <a:br>
              <a:rPr lang="en-GB" sz="1100" dirty="0"/>
            </a:br>
            <a:r>
              <a:rPr lang="en-GB" sz="1100" dirty="0">
                <a:hlinkClick r:id="rId3"/>
              </a:rPr>
              <a:t>http://</a:t>
            </a:r>
            <a:r>
              <a:rPr lang="en-GB" sz="1100" dirty="0" smtClean="0">
                <a:hlinkClick r:id="rId3"/>
              </a:rPr>
              <a:t>www.youtube.com/watch?v=P6gKCIvJwwQ</a:t>
            </a:r>
            <a:r>
              <a:rPr lang="en-GB" sz="1100" dirty="0" smtClean="0"/>
              <a:t/>
            </a:r>
            <a:br>
              <a:rPr lang="en-GB" sz="1100" dirty="0" smtClean="0"/>
            </a:br>
            <a:endParaRPr lang="en-US" sz="1100" dirty="0"/>
          </a:p>
        </p:txBody>
      </p:sp>
      <p:pic>
        <p:nvPicPr>
          <p:cNvPr id="4" name="Content Placeholder 3" descr="http://www.saatchi-gallery.co.uk/imgs/artists/williams_bedwyr/bedwyr_williams_instal.jpg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5"/>
            <a:ext cx="2664296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www.ikon-gallery.co.uk/Repository/Media/D720DA40-F392-49D0-AFD0-AD5F0C39F583/D720DA40-F392-49D0-AFD0-AD5F0C39F583_t_6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95236"/>
            <a:ext cx="2581275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://www.enjoy.org.nz/files/images/bedwyr_williams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060848"/>
            <a:ext cx="2592288" cy="325467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491880" y="5445224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Bard attitude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60762" y="5805264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Walk a mile in my shoes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1521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200" dirty="0"/>
              <a:t/>
            </a:r>
            <a:br>
              <a:rPr lang="en-GB" sz="1200" dirty="0"/>
            </a:b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166" y="300085"/>
            <a:ext cx="8229600" cy="4525963"/>
          </a:xfrm>
        </p:spPr>
        <p:txBody>
          <a:bodyPr/>
          <a:lstStyle/>
          <a:p>
            <a:r>
              <a:rPr lang="en-GB" dirty="0" smtClean="0"/>
              <a:t>Paul Granjon</a:t>
            </a:r>
          </a:p>
          <a:p>
            <a:r>
              <a:rPr lang="en-GB" sz="1050" dirty="0"/>
              <a:t>http://www.youtube.com/watch?v=jUYqEBxj9Qc</a:t>
            </a:r>
            <a:endParaRPr lang="en-GB" sz="1050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5" name="il_fi" descr="http://www.poptronics.fr/local/cache-vignettes/L498xH332_jpg_roboticEarsWorn800-6e05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752" y="2276872"/>
            <a:ext cx="474345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381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Peter Finnemore</a:t>
            </a:r>
            <a:endParaRPr lang="en-US" dirty="0"/>
          </a:p>
        </p:txBody>
      </p:sp>
      <p:pic>
        <p:nvPicPr>
          <p:cNvPr id="4" name="Picture 3" descr="http://emmageliot.files.wordpress.com/2010/03/peter-finnemore-as-elvis-2-upright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3600400" cy="396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4" descr="http://4.bp.blogspot.com/-Yq_ZFSjK-2Q/TcBkGUrofRI/AAAAAAAABng/lEz6InMhAhg/s1600/IMG_0720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72816"/>
            <a:ext cx="3153844" cy="28411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699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Jeremy Deller</a:t>
            </a:r>
            <a:r>
              <a:rPr lang="en-GB" dirty="0"/>
              <a:t/>
            </a:r>
            <a:br>
              <a:rPr lang="en-GB" dirty="0"/>
            </a:br>
            <a:r>
              <a:rPr lang="en-GB" sz="1200" dirty="0"/>
              <a:t>http://www.youtube.com/watch?v=gBJxMQGYXM4</a:t>
            </a:r>
          </a:p>
        </p:txBody>
      </p:sp>
      <p:pic>
        <p:nvPicPr>
          <p:cNvPr id="4" name="il_fi" descr="http://static.guim.co.uk/sys-images/Arts/Arts_/Pictures/2012/8/2/1343921875879/Jeremy-Dellers-Sacrilege--00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552" y="2348880"/>
            <a:ext cx="223224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l_fi" descr="http://exploringartinthecity.files.wordpress.com/2012/05/jeremy-deller-the-history-of-the-world-1997-photo-linda-nylind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848" y="1585912"/>
            <a:ext cx="4135164" cy="3139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415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hlinkClick r:id="rId2"/>
              </a:rPr>
              <a:t>http://blog.frieze.com/art-humour</a:t>
            </a:r>
            <a:r>
              <a:rPr lang="en-GB" dirty="0" smtClean="0">
                <a:hlinkClick r:id="rId2"/>
              </a:rPr>
              <a:t>/</a:t>
            </a:r>
            <a:endParaRPr lang="en-GB" dirty="0" smtClean="0"/>
          </a:p>
          <a:p>
            <a:r>
              <a:rPr lang="en-GB" dirty="0">
                <a:hlinkClick r:id="rId3"/>
              </a:rPr>
              <a:t>http://</a:t>
            </a:r>
            <a:r>
              <a:rPr lang="en-GB" dirty="0" smtClean="0">
                <a:hlinkClick r:id="rId3"/>
              </a:rPr>
              <a:t>www.artvehicle.com/feature/27</a:t>
            </a:r>
            <a:endParaRPr lang="en-GB" dirty="0" smtClean="0"/>
          </a:p>
          <a:p>
            <a:r>
              <a:rPr lang="en-GB" dirty="0">
                <a:hlinkClick r:id="rId4"/>
              </a:rPr>
              <a:t>http://</a:t>
            </a:r>
            <a:r>
              <a:rPr lang="en-GB" dirty="0" smtClean="0">
                <a:hlinkClick r:id="rId4"/>
              </a:rPr>
              <a:t>www.youtube.com/watch?feature=player_detailpage&amp;v=BfBgWtAIbRc</a:t>
            </a:r>
            <a:endParaRPr lang="en-GB" dirty="0" smtClean="0"/>
          </a:p>
          <a:p>
            <a:r>
              <a:rPr lang="en-GB" dirty="0">
                <a:hlinkClick r:id="rId5"/>
              </a:rPr>
              <a:t>http://</a:t>
            </a:r>
            <a:r>
              <a:rPr lang="en-GB" dirty="0" smtClean="0">
                <a:hlinkClick r:id="rId5"/>
              </a:rPr>
              <a:t>www.youtube.com/watch?v=cyVrvUyySTU</a:t>
            </a:r>
            <a:endParaRPr lang="en-GB" dirty="0" smtClean="0"/>
          </a:p>
          <a:p>
            <a:r>
              <a:rPr lang="en-GB" dirty="0" smtClean="0"/>
              <a:t>Further reading</a:t>
            </a:r>
          </a:p>
          <a:p>
            <a:r>
              <a:rPr lang="en-GB" dirty="0"/>
              <a:t>Jennifer </a:t>
            </a:r>
            <a:r>
              <a:rPr lang="en-GB" dirty="0" err="1"/>
              <a:t>Higgie</a:t>
            </a:r>
            <a:r>
              <a:rPr lang="en-GB" dirty="0"/>
              <a:t>, ed. </a:t>
            </a:r>
            <a:r>
              <a:rPr lang="en-GB" i="1" dirty="0"/>
              <a:t>The Artist’s Joke</a:t>
            </a:r>
            <a:r>
              <a:rPr lang="en-GB" dirty="0"/>
              <a:t> (Cambridge, MA: </a:t>
            </a:r>
            <a:r>
              <a:rPr lang="en-GB" dirty="0" err="1"/>
              <a:t>Mit</a:t>
            </a:r>
            <a:r>
              <a:rPr lang="en-GB" dirty="0"/>
              <a:t> Press &amp; London: Whitechapel, 2007), 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20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249</Words>
  <Application>Microsoft Office PowerPoint</Application>
  <PresentationFormat>On-screen Show (4:3)</PresentationFormat>
  <Paragraphs>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Humour in Contemporary art</vt:lpstr>
      <vt:lpstr>Paul McCarthy http://www.youtube.com/watch?v=ozubKHdprMI</vt:lpstr>
      <vt:lpstr>David Shrigley</vt:lpstr>
      <vt:lpstr>Harrison &amp; Wood http://www.youtube.com/watch?v=eS50mYKCL_M</vt:lpstr>
      <vt:lpstr>Marcus Coates http://www.youtube.com/watch?v=LErNGrBC-Bw http://www.youtube.com/watch?v=BfBgWtAIbRc</vt:lpstr>
      <vt:lpstr>Bedwyr Williams http://www.youtube.com/watch?v=Bu-ZENHW9Oc http://www.youtube.com/watch?v=P6gKCIvJwwQ </vt:lpstr>
      <vt:lpstr> </vt:lpstr>
      <vt:lpstr>Peter Finnemore</vt:lpstr>
      <vt:lpstr>Jeremy Deller http://www.youtube.com/watch?v=gBJxMQGYXM4</vt:lpstr>
      <vt:lpstr>PowerPoint Presentation</vt:lpstr>
    </vt:vector>
  </TitlesOfParts>
  <Company>Grŵp Llandrillo-Menai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Humour in Contempoar</dc:title>
  <dc:creator>Grŵp Llandrillo Menai</dc:creator>
  <cp:lastModifiedBy>Michelle Wright</cp:lastModifiedBy>
  <cp:revision>18</cp:revision>
  <dcterms:created xsi:type="dcterms:W3CDTF">2012-11-07T09:32:06Z</dcterms:created>
  <dcterms:modified xsi:type="dcterms:W3CDTF">2016-12-14T10:21:05Z</dcterms:modified>
</cp:coreProperties>
</file>